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8"/>
  </p:notesMasterIdLst>
  <p:sldIdLst>
    <p:sldId id="270" r:id="rId2"/>
    <p:sldId id="274" r:id="rId3"/>
    <p:sldId id="277" r:id="rId4"/>
    <p:sldId id="267" r:id="rId5"/>
    <p:sldId id="302" r:id="rId6"/>
    <p:sldId id="296" r:id="rId7"/>
    <p:sldId id="297" r:id="rId8"/>
    <p:sldId id="303" r:id="rId9"/>
    <p:sldId id="294" r:id="rId10"/>
    <p:sldId id="269" r:id="rId11"/>
    <p:sldId id="288" r:id="rId12"/>
    <p:sldId id="284" r:id="rId13"/>
    <p:sldId id="295" r:id="rId14"/>
    <p:sldId id="283" r:id="rId15"/>
    <p:sldId id="285" r:id="rId16"/>
    <p:sldId id="280" r:id="rId17"/>
    <p:sldId id="272" r:id="rId18"/>
    <p:sldId id="279" r:id="rId19"/>
    <p:sldId id="282" r:id="rId20"/>
    <p:sldId id="292" r:id="rId21"/>
    <p:sldId id="304" r:id="rId22"/>
    <p:sldId id="275" r:id="rId23"/>
    <p:sldId id="298" r:id="rId24"/>
    <p:sldId id="300" r:id="rId25"/>
    <p:sldId id="299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8311B6-AF33-4180-8C4A-AACBB97B2025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837C5-4FC8-4130-8667-E40058DC4E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720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837C5-4FC8-4130-8667-E40058DC4E1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08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CFA78-C347-43D1-8D53-6E5EF562A183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58B7D-A074-4A89-98AF-891FFD8E74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483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CFA78-C347-43D1-8D53-6E5EF562A183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58B7D-A074-4A89-98AF-891FFD8E74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48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CFA78-C347-43D1-8D53-6E5EF562A183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58B7D-A074-4A89-98AF-891FFD8E74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135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CFA78-C347-43D1-8D53-6E5EF562A183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58B7D-A074-4A89-98AF-891FFD8E74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436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CFA78-C347-43D1-8D53-6E5EF562A183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58B7D-A074-4A89-98AF-891FFD8E74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366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CFA78-C347-43D1-8D53-6E5EF562A183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58B7D-A074-4A89-98AF-891FFD8E74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302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CFA78-C347-43D1-8D53-6E5EF562A183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58B7D-A074-4A89-98AF-891FFD8E74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380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CFA78-C347-43D1-8D53-6E5EF562A183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58B7D-A074-4A89-98AF-891FFD8E74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527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CFA78-C347-43D1-8D53-6E5EF562A183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58B7D-A074-4A89-98AF-891FFD8E74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009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CFA78-C347-43D1-8D53-6E5EF562A183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58B7D-A074-4A89-98AF-891FFD8E74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165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CFA78-C347-43D1-8D53-6E5EF562A183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58B7D-A074-4A89-98AF-891FFD8E74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692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CFA78-C347-43D1-8D53-6E5EF562A183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858B7D-A074-4A89-98AF-891FFD8E74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269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8.png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image" Target="../media/image3.gif"/><Relationship Id="rId9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jp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2.png"/><Relationship Id="rId9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.png"/><Relationship Id="rId7" Type="http://schemas.microsoft.com/office/2007/relationships/hdphoto" Target="../media/hdphoto4.wdp"/><Relationship Id="rId12" Type="http://schemas.openxmlformats.org/officeDocument/2006/relationships/image" Target="../media/image3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38.png"/><Relationship Id="rId5" Type="http://schemas.openxmlformats.org/officeDocument/2006/relationships/image" Target="../media/image34.png"/><Relationship Id="rId10" Type="http://schemas.openxmlformats.org/officeDocument/2006/relationships/image" Target="../media/image37.png"/><Relationship Id="rId4" Type="http://schemas.openxmlformats.org/officeDocument/2006/relationships/image" Target="../media/image33.jpeg"/><Relationship Id="rId9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40.jpeg"/><Relationship Id="rId9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2.png"/><Relationship Id="rId7" Type="http://schemas.openxmlformats.org/officeDocument/2006/relationships/image" Target="../media/image5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g"/><Relationship Id="rId5" Type="http://schemas.openxmlformats.org/officeDocument/2006/relationships/image" Target="../media/image50.jpg"/><Relationship Id="rId4" Type="http://schemas.openxmlformats.org/officeDocument/2006/relationships/image" Target="../media/image4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2.png"/><Relationship Id="rId7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76" y="97773"/>
            <a:ext cx="8786247" cy="66154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l="7939" t="11812" r="35611" b="33094"/>
          <a:stretch/>
        </p:blipFill>
        <p:spPr>
          <a:xfrm>
            <a:off x="0" y="1445837"/>
            <a:ext cx="8955525" cy="491403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993522" y="109866"/>
            <a:ext cx="8280719" cy="1643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Проект по экологическому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воспитанию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87495" y="3717032"/>
            <a:ext cx="388493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Подготовили: </a:t>
            </a:r>
          </a:p>
          <a:p>
            <a:pPr algn="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музыкальные руководители </a:t>
            </a:r>
          </a:p>
          <a:p>
            <a:pPr algn="r"/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Даутова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Светлана Николаевна</a:t>
            </a:r>
          </a:p>
          <a:p>
            <a:pPr algn="r"/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Раганова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Наталья Викторовна</a:t>
            </a:r>
          </a:p>
          <a:p>
            <a:pPr algn="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воспитатель по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обучению детей татарскому языку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Тагирова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Зульфия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Замиловна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МБДОУ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ЦРР-д/с №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51 «Радуга»</a:t>
            </a:r>
          </a:p>
          <a:p>
            <a:pPr algn="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Альметьевск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853" y="5513129"/>
            <a:ext cx="2699479" cy="9178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63111" y1="10053" x2="89111" y2="54497"/>
                        <a14:foregroundMark x1="74667" y1="18254" x2="85556" y2="30952"/>
                        <a14:foregroundMark x1="77111" y1="8995" x2="78667" y2="16402"/>
                        <a14:foregroundMark x1="69556" y1="11905" x2="67333" y2="21164"/>
                        <a14:foregroundMark x1="74222" y1="46561" x2="80444" y2="40476"/>
                        <a14:backgroundMark x1="40444" y1="47884" x2="69333" y2="84127"/>
                        <a14:backgroundMark x1="56889" y1="54497" x2="71556" y2="80423"/>
                        <a14:backgroundMark x1="33556" y1="52646" x2="44444" y2="82275"/>
                        <a14:backgroundMark x1="32000" y1="66402" x2="46000" y2="87302"/>
                        <a14:backgroundMark x1="44667" y1="63228" x2="58000" y2="93386"/>
                        <a14:backgroundMark x1="39333" y1="87302" x2="60222" y2="91005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074" r="-1002" b="35006"/>
          <a:stretch/>
        </p:blipFill>
        <p:spPr>
          <a:xfrm>
            <a:off x="6767647" y="1844824"/>
            <a:ext cx="798685" cy="8238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63111" y1="10053" x2="89111" y2="54497"/>
                        <a14:foregroundMark x1="74667" y1="18254" x2="85556" y2="30952"/>
                        <a14:foregroundMark x1="77111" y1="8995" x2="78667" y2="16402"/>
                        <a14:foregroundMark x1="69556" y1="11905" x2="67333" y2="21164"/>
                        <a14:foregroundMark x1="74222" y1="46561" x2="80444" y2="40476"/>
                        <a14:backgroundMark x1="40444" y1="47884" x2="69333" y2="84127"/>
                        <a14:backgroundMark x1="56889" y1="54497" x2="71556" y2="80423"/>
                        <a14:backgroundMark x1="33556" y1="52646" x2="44444" y2="82275"/>
                        <a14:backgroundMark x1="32000" y1="66402" x2="46000" y2="87302"/>
                        <a14:backgroundMark x1="44667" y1="63228" x2="58000" y2="93386"/>
                        <a14:backgroundMark x1="39333" y1="87302" x2="60222" y2="91005"/>
                      </a14:backgroundRemoval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074" r="-1002" b="35006"/>
          <a:stretch/>
        </p:blipFill>
        <p:spPr>
          <a:xfrm flipH="1">
            <a:off x="5133882" y="3009426"/>
            <a:ext cx="650271" cy="6707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9" b="51697" l="750" r="58500">
                        <a14:foregroundMark x1="23583" y1="45409" x2="21833" y2="49002"/>
                        <a14:foregroundMark x1="24917" y1="45409" x2="23583" y2="48703"/>
                        <a14:foregroundMark x1="20583" y1="43313" x2="17667" y2="44212"/>
                        <a14:foregroundMark x1="42833" y1="16467" x2="44917" y2="210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0356" b="48950"/>
          <a:stretch/>
        </p:blipFill>
        <p:spPr>
          <a:xfrm>
            <a:off x="6745602" y="3263271"/>
            <a:ext cx="720080" cy="51463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9" b="51697" l="750" r="58500">
                        <a14:foregroundMark x1="23583" y1="45409" x2="21833" y2="49002"/>
                        <a14:foregroundMark x1="24917" y1="45409" x2="23583" y2="48703"/>
                        <a14:foregroundMark x1="20583" y1="43313" x2="17667" y2="44212"/>
                        <a14:foregroundMark x1="42833" y1="16467" x2="44917" y2="21058"/>
                      </a14:backgroundRemoval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0356" b="48950"/>
          <a:stretch/>
        </p:blipFill>
        <p:spPr>
          <a:xfrm flipH="1">
            <a:off x="7999416" y="583548"/>
            <a:ext cx="720080" cy="51463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16" t="32150"/>
          <a:stretch/>
        </p:blipFill>
        <p:spPr>
          <a:xfrm>
            <a:off x="8478205" y="5432020"/>
            <a:ext cx="722210" cy="75236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3790" y="1660221"/>
            <a:ext cx="4572000" cy="19732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54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«Весенняя </a:t>
            </a:r>
            <a:endParaRPr lang="ru-RU" sz="5400" b="1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5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палитра»</a:t>
            </a:r>
          </a:p>
        </p:txBody>
      </p:sp>
    </p:spTree>
    <p:extLst>
      <p:ext uri="{BB962C8B-B14F-4D97-AF65-F5344CB8AC3E}">
        <p14:creationId xmlns:p14="http://schemas.microsoft.com/office/powerpoint/2010/main" val="71966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775173" y="5249924"/>
            <a:ext cx="1700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г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.Альметьевск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" y="0"/>
            <a:ext cx="910842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7939" t="11812" r="35611" b="33094"/>
          <a:stretch/>
        </p:blipFill>
        <p:spPr>
          <a:xfrm>
            <a:off x="26997" y="1268760"/>
            <a:ext cx="8955525" cy="4914037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6279" t="5228" r="6279" b="20400"/>
          <a:stretch/>
        </p:blipFill>
        <p:spPr>
          <a:xfrm rot="21117060">
            <a:off x="328075" y="403222"/>
            <a:ext cx="5203226" cy="2488102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4064" t="11812" r="13473" b="7807"/>
          <a:stretch/>
        </p:blipFill>
        <p:spPr>
          <a:xfrm>
            <a:off x="3303191" y="2249110"/>
            <a:ext cx="5743785" cy="3147789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/>
          <a:srcRect l="14466" t="27143" r="52462" b="20686"/>
          <a:stretch/>
        </p:blipFill>
        <p:spPr>
          <a:xfrm>
            <a:off x="6639804" y="473380"/>
            <a:ext cx="2252853" cy="1998087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/>
          <a:srcRect l="5895" t="21656" r="42636" b="24821"/>
          <a:stretch/>
        </p:blipFill>
        <p:spPr>
          <a:xfrm rot="20807791">
            <a:off x="103359" y="4129417"/>
            <a:ext cx="3833077" cy="2241014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87678">
            <a:off x="356948" y="4602543"/>
            <a:ext cx="1409831" cy="168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48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1019" t="10828" r="45469" b="31469"/>
          <a:stretch/>
        </p:blipFill>
        <p:spPr>
          <a:xfrm>
            <a:off x="179512" y="116632"/>
            <a:ext cx="8859525" cy="66059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1018" t="10479" r="61750" b="78199"/>
          <a:stretch/>
        </p:blipFill>
        <p:spPr>
          <a:xfrm>
            <a:off x="179512" y="0"/>
            <a:ext cx="4824537" cy="4176464"/>
          </a:xfrm>
          <a:prstGeom prst="ellipse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611560" y="764704"/>
            <a:ext cx="4932040" cy="519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8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5" t="23750" r="18500" b="6951"/>
          <a:stretch/>
        </p:blipFill>
        <p:spPr>
          <a:xfrm>
            <a:off x="971600" y="751012"/>
            <a:ext cx="7413013" cy="5436210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9585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775173" y="5249924"/>
            <a:ext cx="1700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г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.Альметьевск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" y="0"/>
            <a:ext cx="910842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7939" t="11812" r="35611" b="33094"/>
          <a:stretch/>
        </p:blipFill>
        <p:spPr>
          <a:xfrm>
            <a:off x="26997" y="1268760"/>
            <a:ext cx="8955525" cy="4914037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23750" b="6951"/>
          <a:stretch/>
        </p:blipFill>
        <p:spPr>
          <a:xfrm>
            <a:off x="218993" y="1052736"/>
            <a:ext cx="8676456" cy="4752528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753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775173" y="5249924"/>
            <a:ext cx="1700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г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.Альметьевск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0" y="116632"/>
            <a:ext cx="910842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7939" t="11812" r="35611" b="33094"/>
          <a:stretch/>
        </p:blipFill>
        <p:spPr>
          <a:xfrm>
            <a:off x="395536" y="971981"/>
            <a:ext cx="8955525" cy="4914037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00"/>
          <a:stretch/>
        </p:blipFill>
        <p:spPr>
          <a:xfrm>
            <a:off x="522810" y="490579"/>
            <a:ext cx="5223595" cy="3192905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8" t="24801" r="11413" b="7476"/>
          <a:stretch/>
        </p:blipFill>
        <p:spPr>
          <a:xfrm>
            <a:off x="3134608" y="3275665"/>
            <a:ext cx="5472608" cy="3096344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6" t="14300" r="16926" b="19551"/>
          <a:stretch/>
        </p:blipFill>
        <p:spPr>
          <a:xfrm rot="575806">
            <a:off x="5873663" y="726046"/>
            <a:ext cx="3092827" cy="2214182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211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1019" t="10828" r="45469" b="31469"/>
          <a:stretch/>
        </p:blipFill>
        <p:spPr>
          <a:xfrm>
            <a:off x="179512" y="116632"/>
            <a:ext cx="8859525" cy="66059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1018" t="10479" r="61750" b="78199"/>
          <a:stretch/>
        </p:blipFill>
        <p:spPr>
          <a:xfrm>
            <a:off x="179512" y="0"/>
            <a:ext cx="4824537" cy="4176464"/>
          </a:xfrm>
          <a:prstGeom prst="ellipse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611560" y="764704"/>
            <a:ext cx="4932040" cy="519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8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8" t="3800" b="5901"/>
          <a:stretch/>
        </p:blipFill>
        <p:spPr>
          <a:xfrm>
            <a:off x="3094695" y="2564904"/>
            <a:ext cx="5602874" cy="3933673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1" t="27951" r="16401" b="20600"/>
          <a:stretch/>
        </p:blipFill>
        <p:spPr>
          <a:xfrm rot="20863607">
            <a:off x="776864" y="1104073"/>
            <a:ext cx="2059596" cy="205959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056" b="98056" l="24141" r="75703"/>
                    </a14:imgEffect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013" t="3800" r="23226" b="3800"/>
          <a:stretch/>
        </p:blipFill>
        <p:spPr>
          <a:xfrm rot="21438899">
            <a:off x="261815" y="3045139"/>
            <a:ext cx="2708999" cy="266856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92260" y="191598"/>
            <a:ext cx="5102680" cy="11462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Игра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«КУБИК-ПЕРВОЦВЕТЫ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54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775173" y="5249924"/>
            <a:ext cx="1700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г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.Альметьевск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" y="0"/>
            <a:ext cx="910842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7939" t="11812" r="35611" b="33094"/>
          <a:stretch/>
        </p:blipFill>
        <p:spPr>
          <a:xfrm>
            <a:off x="26997" y="1268760"/>
            <a:ext cx="8955525" cy="491403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976020" y="55526"/>
            <a:ext cx="3860125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Игра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«Божья коровка»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00"/>
          <a:stretch/>
        </p:blipFill>
        <p:spPr>
          <a:xfrm rot="16200000">
            <a:off x="1621383" y="1212288"/>
            <a:ext cx="3857625" cy="6453336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29523" r="29523" b="49892"/>
          <a:stretch/>
        </p:blipFill>
        <p:spPr>
          <a:xfrm>
            <a:off x="5747509" y="99827"/>
            <a:ext cx="3235013" cy="222534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/>
          <a:srcRect l="29523" t="50000" r="29523"/>
          <a:stretch/>
        </p:blipFill>
        <p:spPr>
          <a:xfrm>
            <a:off x="5868143" y="2144758"/>
            <a:ext cx="2843945" cy="195211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815" b="100000" l="0" r="96842">
                        <a14:foregroundMark x1="60842" y1="26821" x2="80842" y2="44702"/>
                        <a14:foregroundMark x1="54737" y1="28477" x2="77263" y2="51656"/>
                        <a14:foregroundMark x1="76000" y1="27318" x2="83158" y2="44868"/>
                        <a14:foregroundMark x1="29474" y1="6954" x2="21684" y2="9106"/>
                        <a14:foregroundMark x1="21474" y1="9272" x2="17474" y2="14238"/>
                        <a14:foregroundMark x1="17474" y1="15232" x2="18526" y2="19536"/>
                        <a14:foregroundMark x1="77263" y1="5132" x2="83158" y2="3642"/>
                        <a14:foregroundMark x1="83579" y1="3477" x2="90737" y2="57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98" y="0"/>
            <a:ext cx="1232635" cy="156739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125" b="99125" l="1000" r="97500">
                        <a14:foregroundMark x1="35875" y1="57375" x2="40250" y2="64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2152">
            <a:off x="4327308" y="1221088"/>
            <a:ext cx="1067331" cy="106733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0"/>
          <a:srcRect l="28970" t="49875" r="29105"/>
          <a:stretch/>
        </p:blipFill>
        <p:spPr>
          <a:xfrm>
            <a:off x="683568" y="2173142"/>
            <a:ext cx="2128105" cy="143050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1"/>
          <a:srcRect l="28970" t="49550" r="28969"/>
          <a:stretch/>
        </p:blipFill>
        <p:spPr>
          <a:xfrm>
            <a:off x="-101912" y="3788618"/>
            <a:ext cx="2463799" cy="166148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2"/>
          <a:srcRect l="28969" t="49109" r="28970"/>
          <a:stretch/>
        </p:blipFill>
        <p:spPr>
          <a:xfrm>
            <a:off x="1976019" y="5161882"/>
            <a:ext cx="2472171" cy="1681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94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775173" y="5249924"/>
            <a:ext cx="1700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г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.Альметьевск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" y="0"/>
            <a:ext cx="910842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7939" t="11812" r="35611" b="33094"/>
          <a:stretch/>
        </p:blipFill>
        <p:spPr>
          <a:xfrm>
            <a:off x="26997" y="1268760"/>
            <a:ext cx="8955525" cy="4914037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01" b="4850"/>
          <a:stretch/>
        </p:blipFill>
        <p:spPr>
          <a:xfrm>
            <a:off x="3748905" y="512676"/>
            <a:ext cx="5143500" cy="5832648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-410042" y="701106"/>
            <a:ext cx="4572000" cy="11079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Игра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lang="tt-RU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Кышлар җый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52" y="5143664"/>
            <a:ext cx="2699479" cy="9178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63111" y1="10053" x2="89111" y2="54497"/>
                        <a14:foregroundMark x1="74667" y1="18254" x2="85556" y2="30952"/>
                        <a14:foregroundMark x1="77111" y1="8995" x2="78667" y2="16402"/>
                        <a14:foregroundMark x1="69556" y1="11905" x2="67333" y2="21164"/>
                        <a14:foregroundMark x1="74222" y1="46561" x2="80444" y2="40476"/>
                        <a14:backgroundMark x1="40444" y1="47884" x2="69333" y2="84127"/>
                        <a14:backgroundMark x1="56889" y1="54497" x2="71556" y2="80423"/>
                        <a14:backgroundMark x1="33556" y1="52646" x2="44444" y2="82275"/>
                        <a14:backgroundMark x1="32000" y1="66402" x2="46000" y2="87302"/>
                        <a14:backgroundMark x1="44667" y1="63228" x2="58000" y2="93386"/>
                        <a14:backgroundMark x1="39333" y1="87302" x2="60222" y2="91005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074" r="-1002" b="35006"/>
          <a:stretch/>
        </p:blipFill>
        <p:spPr>
          <a:xfrm>
            <a:off x="8093720" y="5703502"/>
            <a:ext cx="798685" cy="82384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9" b="51697" l="750" r="58500">
                        <a14:foregroundMark x1="23583" y1="45409" x2="21833" y2="49002"/>
                        <a14:foregroundMark x1="24917" y1="45409" x2="23583" y2="48703"/>
                        <a14:foregroundMark x1="20583" y1="43313" x2="17667" y2="44212"/>
                        <a14:foregroundMark x1="42833" y1="16467" x2="44917" y2="210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0356" b="48950"/>
          <a:stretch/>
        </p:blipFill>
        <p:spPr>
          <a:xfrm>
            <a:off x="3658788" y="403577"/>
            <a:ext cx="720080" cy="514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37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1019" t="10828" r="45469" b="31469"/>
          <a:stretch/>
        </p:blipFill>
        <p:spPr>
          <a:xfrm>
            <a:off x="179512" y="206694"/>
            <a:ext cx="8859525" cy="66059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1018" t="10479" r="61750" b="78199"/>
          <a:stretch/>
        </p:blipFill>
        <p:spPr>
          <a:xfrm>
            <a:off x="179512" y="0"/>
            <a:ext cx="4824537" cy="4176464"/>
          </a:xfrm>
          <a:prstGeom prst="ellipse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611560" y="764704"/>
            <a:ext cx="4932040" cy="519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8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5" t="11550" r="388" b="5502"/>
          <a:stretch/>
        </p:blipFill>
        <p:spPr>
          <a:xfrm>
            <a:off x="3090289" y="2024844"/>
            <a:ext cx="5770717" cy="4536504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5248124" y="451408"/>
            <a:ext cx="3528391" cy="1146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Игра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lang="tt-RU" sz="36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</a:t>
            </a:r>
            <a:r>
              <a:rPr lang="tt-RU" sz="36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әчәк җый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88" b="13212"/>
          <a:stretch/>
        </p:blipFill>
        <p:spPr>
          <a:xfrm rot="15868857">
            <a:off x="777801" y="6378"/>
            <a:ext cx="2902220" cy="3967631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03" b="24297" l="0" r="100000">
                        <a14:foregroundMark x1="37500" y1="4063" x2="10417" y2="10078"/>
                        <a14:foregroundMark x1="38194" y1="17422" x2="12778" y2="14609"/>
                        <a14:foregroundMark x1="30139" y1="13125" x2="18889" y2="11094"/>
                        <a14:foregroundMark x1="15139" y1="6016" x2="6250" y2="9297"/>
                        <a14:foregroundMark x1="10139" y1="13672" x2="4861" y2="13516"/>
                        <a14:foregroundMark x1="11389" y1="14922" x2="7778" y2="15078"/>
                        <a14:foregroundMark x1="44167" y1="9375" x2="41528" y2="11484"/>
                        <a14:foregroundMark x1="40833" y1="16953" x2="35278" y2="16016"/>
                        <a14:foregroundMark x1="20972" y1="12422" x2="14028" y2="12266"/>
                        <a14:backgroundMark x1="6528" y1="3203" x2="2778" y2="28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1637" b="72967"/>
          <a:stretch/>
        </p:blipFill>
        <p:spPr>
          <a:xfrm rot="15677470">
            <a:off x="429637" y="3406037"/>
            <a:ext cx="2936348" cy="291782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03" b="24297" l="0" r="100000">
                        <a14:foregroundMark x1="37500" y1="4063" x2="10417" y2="10078"/>
                        <a14:foregroundMark x1="38194" y1="17422" x2="12778" y2="14609"/>
                        <a14:foregroundMark x1="30139" y1="13125" x2="18889" y2="11094"/>
                        <a14:foregroundMark x1="15139" y1="6016" x2="6250" y2="9297"/>
                        <a14:foregroundMark x1="10139" y1="13672" x2="4861" y2="13516"/>
                        <a14:foregroundMark x1="11389" y1="14922" x2="7778" y2="15078"/>
                        <a14:foregroundMark x1="44167" y1="9375" x2="41528" y2="11484"/>
                        <a14:foregroundMark x1="40833" y1="16953" x2="35278" y2="160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978" b="72967"/>
          <a:stretch/>
        </p:blipFill>
        <p:spPr>
          <a:xfrm rot="15677470">
            <a:off x="3778085" y="333571"/>
            <a:ext cx="2095866" cy="189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21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1019" t="10828" r="45469" b="31469"/>
          <a:stretch/>
        </p:blipFill>
        <p:spPr>
          <a:xfrm>
            <a:off x="179512" y="116632"/>
            <a:ext cx="8859525" cy="66059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1018" t="10479" r="61750" b="78199"/>
          <a:stretch/>
        </p:blipFill>
        <p:spPr>
          <a:xfrm>
            <a:off x="179512" y="0"/>
            <a:ext cx="4824537" cy="4176464"/>
          </a:xfrm>
          <a:prstGeom prst="ellipse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611560" y="764704"/>
            <a:ext cx="4932040" cy="519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8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51" b="6951"/>
          <a:stretch/>
        </p:blipFill>
        <p:spPr>
          <a:xfrm>
            <a:off x="528191" y="2683521"/>
            <a:ext cx="5959678" cy="3660681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36518" y="715017"/>
            <a:ext cx="4572000" cy="11079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Игра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«Перелётные птицы»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5" t="18500"/>
          <a:stretch/>
        </p:blipFill>
        <p:spPr>
          <a:xfrm>
            <a:off x="4865573" y="278264"/>
            <a:ext cx="3975175" cy="2718688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629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1019" t="10828" r="45469" b="31469"/>
          <a:stretch/>
        </p:blipFill>
        <p:spPr>
          <a:xfrm>
            <a:off x="179512" y="116632"/>
            <a:ext cx="8859525" cy="66059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1018" t="10479" r="61750" b="78199"/>
          <a:stretch/>
        </p:blipFill>
        <p:spPr>
          <a:xfrm>
            <a:off x="179512" y="0"/>
            <a:ext cx="4824537" cy="4176464"/>
          </a:xfrm>
          <a:prstGeom prst="ellipse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611560" y="764704"/>
            <a:ext cx="4932040" cy="519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8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6" t="2750" r="7476"/>
          <a:stretch/>
        </p:blipFill>
        <p:spPr>
          <a:xfrm>
            <a:off x="394497" y="258079"/>
            <a:ext cx="4879327" cy="4035017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51" r="1176" b="10100"/>
          <a:stretch/>
        </p:blipFill>
        <p:spPr>
          <a:xfrm>
            <a:off x="3779912" y="3429904"/>
            <a:ext cx="5091129" cy="3042678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988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1019" t="10828" r="45469" b="31469"/>
          <a:stretch/>
        </p:blipFill>
        <p:spPr>
          <a:xfrm>
            <a:off x="179512" y="116632"/>
            <a:ext cx="8859525" cy="66059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1018" t="10479" r="61750" b="78199"/>
          <a:stretch/>
        </p:blipFill>
        <p:spPr>
          <a:xfrm>
            <a:off x="179512" y="0"/>
            <a:ext cx="4824537" cy="4176464"/>
          </a:xfrm>
          <a:prstGeom prst="ellipse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611560" y="764704"/>
            <a:ext cx="4932040" cy="519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8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764704"/>
            <a:ext cx="4572000" cy="4235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Актуальность проекта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Познание ребенком окружающего мира включает и познание природы. Ребенок должен вырасти хозяином, чувствовать ответственность за всю живую природу, которая окружает его. Сохранить окружающий мир для своих потомков. Поэтому необходимо научить беречь, любить природу с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малых лет.</a:t>
            </a: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9" b="51697" l="750" r="58500">
                        <a14:foregroundMark x1="23583" y1="45409" x2="21833" y2="49002"/>
                        <a14:foregroundMark x1="24917" y1="45409" x2="23583" y2="48703"/>
                        <a14:foregroundMark x1="20583" y1="43313" x2="17667" y2="44212"/>
                        <a14:foregroundMark x1="42833" y1="16467" x2="44917" y2="210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0356" b="48950"/>
          <a:stretch/>
        </p:blipFill>
        <p:spPr>
          <a:xfrm>
            <a:off x="6301463" y="2383704"/>
            <a:ext cx="720080" cy="514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62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775173" y="5249924"/>
            <a:ext cx="1700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г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.Альметьевск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" y="0"/>
            <a:ext cx="910842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7939" t="11812" r="35611" b="33094"/>
          <a:stretch/>
        </p:blipFill>
        <p:spPr>
          <a:xfrm>
            <a:off x="26997" y="1268760"/>
            <a:ext cx="8955525" cy="4914037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1"/>
          <a:stretch/>
        </p:blipFill>
        <p:spPr>
          <a:xfrm>
            <a:off x="1979712" y="1796687"/>
            <a:ext cx="6768752" cy="4723712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46296">
            <a:off x="298326" y="202545"/>
            <a:ext cx="1745556" cy="24691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6676">
            <a:off x="262444" y="4099682"/>
            <a:ext cx="1626337" cy="23004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7459">
            <a:off x="7041195" y="351125"/>
            <a:ext cx="1524000" cy="21505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688" y="214969"/>
            <a:ext cx="1491303" cy="210758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55158" y="284978"/>
            <a:ext cx="3608930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Пальчиковые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игры 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13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775173" y="5249924"/>
            <a:ext cx="1700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г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.Альметьевск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451" y="116632"/>
            <a:ext cx="910842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7939" t="11812" r="35611" b="33094"/>
          <a:stretch/>
        </p:blipFill>
        <p:spPr>
          <a:xfrm>
            <a:off x="26997" y="1268760"/>
            <a:ext cx="8955525" cy="4914037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0" r="20863"/>
          <a:stretch/>
        </p:blipFill>
        <p:spPr>
          <a:xfrm>
            <a:off x="187362" y="340045"/>
            <a:ext cx="5252156" cy="4788406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66" b="5901"/>
          <a:stretch/>
        </p:blipFill>
        <p:spPr>
          <a:xfrm>
            <a:off x="3104724" y="3789040"/>
            <a:ext cx="5814630" cy="2731358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l="37825" t="25391" r="19561" b="14563"/>
          <a:stretch/>
        </p:blipFill>
        <p:spPr>
          <a:xfrm rot="580494">
            <a:off x="5715750" y="721476"/>
            <a:ext cx="3243909" cy="256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1019" t="10828" r="45469" b="31469"/>
          <a:stretch/>
        </p:blipFill>
        <p:spPr>
          <a:xfrm>
            <a:off x="179512" y="116632"/>
            <a:ext cx="8859525" cy="66059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1018" t="10479" r="61750" b="78199"/>
          <a:stretch/>
        </p:blipFill>
        <p:spPr>
          <a:xfrm>
            <a:off x="179512" y="0"/>
            <a:ext cx="4824537" cy="4176464"/>
          </a:xfrm>
          <a:prstGeom prst="ellipse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611560" y="764704"/>
            <a:ext cx="4932040" cy="519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8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12" t="9450" b="10500"/>
          <a:stretch/>
        </p:blipFill>
        <p:spPr>
          <a:xfrm>
            <a:off x="327920" y="260648"/>
            <a:ext cx="5987262" cy="4681187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37271" t="24406" r="19561" b="13579"/>
          <a:stretch/>
        </p:blipFill>
        <p:spPr>
          <a:xfrm rot="744729">
            <a:off x="5370937" y="3699986"/>
            <a:ext cx="3301211" cy="266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19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1019" t="10828" r="45469" b="31469"/>
          <a:stretch/>
        </p:blipFill>
        <p:spPr>
          <a:xfrm>
            <a:off x="151167" y="156500"/>
            <a:ext cx="8859525" cy="66059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1018" t="10479" r="61750" b="78199"/>
          <a:stretch/>
        </p:blipFill>
        <p:spPr>
          <a:xfrm>
            <a:off x="396156" y="678693"/>
            <a:ext cx="4824537" cy="4176464"/>
          </a:xfrm>
          <a:prstGeom prst="ellipse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544661" y="530711"/>
            <a:ext cx="660687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70"/>
              </a:lnSpc>
              <a:spcAft>
                <a:spcPts val="0"/>
              </a:spcAft>
            </a:pPr>
            <a:endParaRPr lang="ru-RU" sz="3200" b="1" i="1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4000" b="1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Заключительный </a:t>
            </a:r>
            <a:r>
              <a:rPr lang="ru-RU" sz="40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этап: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6156" y="1632257"/>
            <a:ext cx="5742384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выставка детского творчества «Весна глазами детей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24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презентация проекта на заседании педагогического совета </a:t>
            </a:r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24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итоговые мероприятия: «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Навруз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«Грачиная каша», «Веснянка»</a:t>
            </a:r>
            <a:endParaRPr lang="ru-RU" sz="2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01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775173" y="5249924"/>
            <a:ext cx="1700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г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.Альметьевск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" y="0"/>
            <a:ext cx="910842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7939" t="11812" r="35611" b="33094"/>
          <a:stretch/>
        </p:blipFill>
        <p:spPr>
          <a:xfrm>
            <a:off x="26997" y="1268760"/>
            <a:ext cx="8955525" cy="4914037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4774"/>
            <a:ext cx="3960440" cy="2964142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0"/>
          <a:stretch/>
        </p:blipFill>
        <p:spPr>
          <a:xfrm>
            <a:off x="4392785" y="1416813"/>
            <a:ext cx="4403155" cy="5103586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7809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775173" y="5249924"/>
            <a:ext cx="1700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г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.Альметьевск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" y="0"/>
            <a:ext cx="910842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7939" t="11812" r="35611" b="33094"/>
          <a:stretch/>
        </p:blipFill>
        <p:spPr>
          <a:xfrm>
            <a:off x="26997" y="1268760"/>
            <a:ext cx="8955525" cy="4914037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" t="17451" r="5900" b="16400"/>
          <a:stretch/>
        </p:blipFill>
        <p:spPr>
          <a:xfrm>
            <a:off x="412873" y="1457526"/>
            <a:ext cx="8424936" cy="4536504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435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775173" y="5249924"/>
            <a:ext cx="1700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г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.Альметьевск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" y="0"/>
            <a:ext cx="910842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7939" t="11812" r="35611" b="33094"/>
          <a:stretch/>
        </p:blipFill>
        <p:spPr>
          <a:xfrm>
            <a:off x="26997" y="1268760"/>
            <a:ext cx="8955525" cy="491403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79512" y="2674567"/>
            <a:ext cx="46105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3637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1019" t="10828" r="45469" b="31469"/>
          <a:stretch/>
        </p:blipFill>
        <p:spPr>
          <a:xfrm>
            <a:off x="179512" y="116632"/>
            <a:ext cx="8859525" cy="66059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1018" t="10479" r="61750" b="78199"/>
          <a:stretch/>
        </p:blipFill>
        <p:spPr>
          <a:xfrm>
            <a:off x="179512" y="0"/>
            <a:ext cx="4824537" cy="4176464"/>
          </a:xfrm>
          <a:prstGeom prst="ellipse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611560" y="764704"/>
            <a:ext cx="4932040" cy="519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8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332656"/>
            <a:ext cx="6624736" cy="2595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Цель: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Формирование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творческих способностей у детей старшего дошкольного возраста через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познание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окружающего мира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весенний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период времени.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3222554"/>
            <a:ext cx="6624736" cy="3331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Задачи: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закреплять представления о сезонных изменениях в природе;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развивать эмоциональную сферу детей через разнообразные виды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57993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1019" t="10828" r="45469" b="31469"/>
          <a:stretch/>
        </p:blipFill>
        <p:spPr>
          <a:xfrm>
            <a:off x="179512" y="116632"/>
            <a:ext cx="8859525" cy="66059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1018" t="10479" r="61750" b="78199"/>
          <a:stretch/>
        </p:blipFill>
        <p:spPr>
          <a:xfrm>
            <a:off x="179512" y="0"/>
            <a:ext cx="4824537" cy="4176464"/>
          </a:xfrm>
          <a:prstGeom prst="ellipse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611560" y="764704"/>
            <a:ext cx="4932040" cy="4976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Тип проекта: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познавательно - игровой, творческий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Вид проекта: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среднесрочный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Сроки реализации проекта: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март-май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Участники: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педагоги, дети старшего дошкольного возраста, родители.</a:t>
            </a:r>
            <a:endParaRPr lang="ru-RU" sz="28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39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1019" t="10828" r="45469" b="31469"/>
          <a:stretch/>
        </p:blipFill>
        <p:spPr>
          <a:xfrm>
            <a:off x="179512" y="150078"/>
            <a:ext cx="8859525" cy="66059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1018" t="10479" r="61750" b="78199"/>
          <a:stretch/>
        </p:blipFill>
        <p:spPr>
          <a:xfrm>
            <a:off x="179512" y="0"/>
            <a:ext cx="4824537" cy="4176464"/>
          </a:xfrm>
          <a:prstGeom prst="ellipse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266822" y="620688"/>
            <a:ext cx="5490477" cy="284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147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Ожидаемый результат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3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1357" y="1104987"/>
            <a:ext cx="6520186" cy="516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повышение творческого потенциала и самооценки участников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проекта</a:t>
            </a:r>
            <a:endParaRPr lang="ru-RU" sz="28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обновление предметно-развивающей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среды</a:t>
            </a:r>
            <a:endParaRPr lang="ru-RU" sz="28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пополнение словарного запаса детей эпитетами и сравнениями характеризующие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природу</a:t>
            </a:r>
            <a:endParaRPr lang="ru-RU" sz="28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формирование целостных представлений о весне посредством живописи, музыки,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поэзии</a:t>
            </a:r>
            <a:endParaRPr lang="ru-RU" sz="28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93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1019" t="10828" r="45469" b="31469"/>
          <a:stretch/>
        </p:blipFill>
        <p:spPr>
          <a:xfrm>
            <a:off x="142237" y="221779"/>
            <a:ext cx="8859525" cy="66059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1018" t="10479" r="61750" b="78199"/>
          <a:stretch/>
        </p:blipFill>
        <p:spPr>
          <a:xfrm>
            <a:off x="396156" y="678693"/>
            <a:ext cx="4824537" cy="4176464"/>
          </a:xfrm>
          <a:prstGeom prst="ellipse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539552" y="1393821"/>
            <a:ext cx="526195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</a:p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выбор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утверждение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темы</a:t>
            </a:r>
          </a:p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определение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цели и задач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проекта </a:t>
            </a:r>
          </a:p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подбор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информационного материала, детской и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научно-познавательной,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литературы, иллюстраций, репродукций картин, аудио, видеозаписи </a:t>
            </a:r>
            <a:endParaRPr lang="ru-RU" sz="2400" b="1" dirty="0" smtClean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изготовление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атрибутов и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декораций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33921" y="441677"/>
            <a:ext cx="3738523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Этапы 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проекта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155294"/>
            <a:ext cx="669674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70"/>
              </a:lnSpc>
              <a:spcAft>
                <a:spcPts val="0"/>
              </a:spcAft>
            </a:pPr>
            <a:endParaRPr lang="ru-RU" sz="3200" b="1" i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3200" b="1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Подготовительный этап: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43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1019" t="10828" r="45469" b="31469"/>
          <a:stretch/>
        </p:blipFill>
        <p:spPr>
          <a:xfrm>
            <a:off x="179512" y="156500"/>
            <a:ext cx="8859525" cy="66059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1018" t="10479" r="61750" b="78199"/>
          <a:stretch/>
        </p:blipFill>
        <p:spPr>
          <a:xfrm>
            <a:off x="396156" y="678693"/>
            <a:ext cx="4824537" cy="4176464"/>
          </a:xfrm>
          <a:prstGeom prst="ellipse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277492" y="678693"/>
            <a:ext cx="478842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70"/>
              </a:lnSpc>
              <a:spcAft>
                <a:spcPts val="0"/>
              </a:spcAft>
            </a:pPr>
            <a:endParaRPr lang="ru-RU" sz="3200" b="1" i="1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3200" b="1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4000" b="1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Основной </a:t>
            </a:r>
            <a:r>
              <a:rPr lang="ru-RU" sz="40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этап: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6139" y="1381975"/>
            <a:ext cx="552636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проведение бесед. </a:t>
            </a:r>
          </a:p>
          <a:p>
            <a:pPr marL="5143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ознакомление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детей с изобразительным и музыкальным искусством. </a:t>
            </a:r>
          </a:p>
          <a:p>
            <a:pPr marL="5143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знакомство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детей с подвижными, дидактическими музыкальными играми. </a:t>
            </a:r>
          </a:p>
          <a:p>
            <a:pPr marL="5143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подготовка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праздников, развлечений и познавательных викторин с презентациями на экологическую тему</a:t>
            </a:r>
            <a:endParaRPr lang="ru-RU" sz="24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77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1019" t="10828" r="45469" b="31469"/>
          <a:stretch/>
        </p:blipFill>
        <p:spPr>
          <a:xfrm>
            <a:off x="179512" y="156500"/>
            <a:ext cx="8859525" cy="66059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1018" t="10479" r="61750" b="78199"/>
          <a:stretch/>
        </p:blipFill>
        <p:spPr>
          <a:xfrm>
            <a:off x="396156" y="678693"/>
            <a:ext cx="4824537" cy="4176464"/>
          </a:xfrm>
          <a:prstGeom prst="ellipse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404908" y="353340"/>
            <a:ext cx="478842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70"/>
              </a:lnSpc>
              <a:spcAft>
                <a:spcPts val="0"/>
              </a:spcAft>
            </a:pPr>
            <a:endParaRPr lang="ru-RU" sz="3200" b="1" i="1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3200" b="1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4000" b="1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Основной </a:t>
            </a:r>
            <a:r>
              <a:rPr lang="ru-RU" sz="40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этап: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8" t="23216"/>
          <a:stretch/>
        </p:blipFill>
        <p:spPr>
          <a:xfrm>
            <a:off x="3704987" y="1112867"/>
            <a:ext cx="5004048" cy="4043875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1" b="2750"/>
          <a:stretch/>
        </p:blipFill>
        <p:spPr>
          <a:xfrm>
            <a:off x="737767" y="3442872"/>
            <a:ext cx="4647927" cy="3074561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6900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775173" y="5249924"/>
            <a:ext cx="1700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г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.Альметьевск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451" y="116632"/>
            <a:ext cx="910842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7939" t="11812" r="35611" b="33094"/>
          <a:stretch/>
        </p:blipFill>
        <p:spPr>
          <a:xfrm>
            <a:off x="26997" y="1268760"/>
            <a:ext cx="8955525" cy="4914037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8" t="18501" r="11413" b="5900"/>
          <a:stretch/>
        </p:blipFill>
        <p:spPr>
          <a:xfrm>
            <a:off x="1282105" y="1673424"/>
            <a:ext cx="7776864" cy="5184576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https://rused.ru/irk-mdou182/wp-content/uploads/sites/17/2020/05/1-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1428">
            <a:off x="-348827" y="2923439"/>
            <a:ext cx="1823893" cy="21851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Picture 4" descr="https://www.art-helicon.ru/picture/s934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3930">
            <a:off x="6266651" y="459439"/>
            <a:ext cx="2758083" cy="18561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4" descr="https://www.art-helicon.ru/picture/s934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61498">
            <a:off x="251572" y="539459"/>
            <a:ext cx="2520280" cy="16960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https://konspekta.net/studopediaru/baza23/7468904621333.files/image00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770" y="314104"/>
            <a:ext cx="2120111" cy="16960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2" name="Picture 8" descr="https://i.pinimg.com/originals/af/d6/a3/afd6a3a9ad1f74347b1fbd7ac40e11fc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0490">
            <a:off x="2476634" y="459679"/>
            <a:ext cx="2010245" cy="14049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4" name="Picture 10" descr="https://cs1.livemaster.ru/storage/75/5b/4b3d205fa58bcbfad363e3f43esa--kartiny-i-panno-kartina-maslom-vesennij-pejzazh-tsvetuschie-y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04" y="4934951"/>
            <a:ext cx="2257270" cy="16960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6" name="Picture 12" descr="https://avatars.mds.yandex.net/get-zen_doc/1925657/pub_5e94d10963a0a8620b64d481_5ea17cbdbdad754fa56641c9/scale_120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69835">
            <a:off x="1930663" y="5359129"/>
            <a:ext cx="1813443" cy="13600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89291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1323</TotalTime>
  <Words>340</Words>
  <Application>Microsoft Office PowerPoint</Application>
  <PresentationFormat>Экран (4:3)</PresentationFormat>
  <Paragraphs>79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Arial</vt:lpstr>
      <vt:lpstr>Calibri</vt:lpstr>
      <vt:lpstr>Calibri Light</vt:lpstr>
      <vt:lpstr>Symbol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Полька -  чешский народный танец</dc:title>
  <dc:creator>User</dc:creator>
  <cp:lastModifiedBy>9</cp:lastModifiedBy>
  <cp:revision>66</cp:revision>
  <dcterms:created xsi:type="dcterms:W3CDTF">2014-09-30T16:25:23Z</dcterms:created>
  <dcterms:modified xsi:type="dcterms:W3CDTF">2021-04-20T14:22:06Z</dcterms:modified>
</cp:coreProperties>
</file>